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5"/>
  </p:notesMasterIdLst>
  <p:sldIdLst>
    <p:sldId id="271" r:id="rId2"/>
    <p:sldId id="274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69" r:id="rId11"/>
    <p:sldId id="273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80"/>
    <p:restoredTop sz="94555"/>
  </p:normalViewPr>
  <p:slideViewPr>
    <p:cSldViewPr snapToGrid="0">
      <p:cViewPr varScale="1">
        <p:scale>
          <a:sx n="159" d="100"/>
          <a:sy n="15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9EE0E-674C-7449-9B66-BEE575C3F14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8EAA4-A73E-EF4B-BACE-3A07532DC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3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D3AB-32E2-B6A0-89AA-72B245538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A296D-2AB9-F258-4AE9-156C05D74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640B4-194D-F4DB-30B1-95CC7F97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E7CA-0DF7-0640-BE43-5DFF310E0513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5CB1C-8A13-F817-8DDA-59DE85C5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B8D95-B065-DAE9-B338-3786C03C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8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3DDA-CCFB-AC6B-15A2-0459053A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2180C-18F2-8E58-E3F3-6243E3263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B0D44-63B2-236A-7B8F-93984AC3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A2B3A-F1CC-174F-A198-48203B954260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E654E-E3F8-C695-69DB-1E77D802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983D2-6113-9A68-8367-62B292CD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1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E1429-5838-D55F-BACC-505FB77CE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1AE10-D284-D4DE-B772-EB733ACCE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508E-DA8F-A598-B953-D1EFC7A7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D893-D2FA-6D40-99C2-1B913E56A639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4D9F1-3B64-111D-2B49-CC0E6E91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B4FA6-5AE5-CE54-A48E-301E0059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9CF0-EA9D-AD78-E498-D28BBE05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E352-29DA-FCCD-5398-C0682FB1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319E-EA1A-EEE2-FFD9-E4BE72AF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1184-DCCE-D548-B8B1-BAA8B13CC353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6E944-ACD2-0CD0-F6F3-292396C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90548-DB83-EA0D-3D04-AE46BAEF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9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FBDD-D772-175A-1708-6E108D31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F3C7-1EBE-7F76-5402-540A23E1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9C666-12BF-C9DB-7E26-B0F0195A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A7A-8D39-0640-B26F-C1AD5BE289D8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E7571-7DD1-99AF-D034-A05FBDE7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BE15C-B39A-5D20-B3B1-966CCAED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F862-1141-B78C-3F8E-1E482F33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07A41-369C-19F6-2FAB-16B56CCD6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C2767-C2C9-23F7-716E-3791F6D83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084C6-3B99-5923-30D3-7B696EFB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3053-E9F5-CF48-8817-2963880674CC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A598-418D-756D-1B44-62BB9F6B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F8C9F-A25B-283D-1B39-66BAD6C2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A978-D345-BAE0-87A9-D1EAF22D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6F35E-BB46-2735-C815-EF1EF114B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8E5B3-EA4F-D895-73FB-B20C494BB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647E8-8BB8-0D99-354C-AA76701C6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C11E9-6B10-9C74-6FD6-F248D7296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4E103-3BDF-A532-C7C0-7F5D78CF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1E7F1-6FB4-F44B-940D-6E29EA60E891}" type="datetime1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81F30-5F7B-E4CC-E99E-174E7952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66555-962B-E3A1-0945-E4E92F3F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4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0E30-93BC-6E8B-1A43-E4D6E477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7B236-1A6F-5168-E376-5EBD4395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6897-B12E-9841-802A-CC936BC7F576}" type="datetime1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12CD3-7A93-8D0A-2494-7347830D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6D29-7CC2-EC02-2649-DFD11FC7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0F99C-385E-0A59-7B82-F14F468E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1CCC-C269-3543-A985-76087EE91827}" type="datetime1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757DD-C4B3-13A7-1C11-851A3F24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F1FBE-632C-2C5E-499A-D9E0DB6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AE3-5EFD-5646-0B76-81D3E016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30C3-3212-E92D-8389-8A4D7F0C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3D80E-54DE-9C12-D817-130E4780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70C02-A6C3-6E18-9D60-A4A48626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7BA-E02F-9542-B293-62F380CC04A6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28D7-6EEE-EF15-ED91-45E5CD49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A3C6D-2B65-61F2-253D-45B9A8C8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50C3-F776-B096-38D6-42225A70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0F92BB-A9F5-429C-FCF9-A9B50ED20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69C1C-3A26-589E-EB32-3697D6C9D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170AA-216E-C77E-A7D0-88CA3200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6A68-6D15-D143-AB6C-877037B65213}" type="datetime1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8CD45-6A1E-8964-8C87-4968835D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E2FC-D8D3-BBC0-F0EA-3A41F7A0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C772E2-C595-B6B1-D043-EED70FFD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A5409-D292-DFBC-67E4-DE7996218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186C6-2CD8-E244-AAB5-1F93EF533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0ADFE0-C0D2-8A4F-B657-D35E00761F1B}" type="datetime1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EA58-E6EB-B9D7-267D-6EB9A1E0C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D0B5-C2DF-CBEC-9A55-9939967C9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20F3F-C3BD-D94F-B96F-7ADAF0DE9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3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C5CFE8-AEFE-5A3A-1ADA-6F1D1C80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40472" y="160016"/>
            <a:ext cx="4501830" cy="5557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3CF4E-0EB6-6A33-3ED7-F899870027ED}"/>
              </a:ext>
            </a:extLst>
          </p:cNvPr>
          <p:cNvSpPr txBox="1"/>
          <p:nvPr/>
        </p:nvSpPr>
        <p:spPr>
          <a:xfrm>
            <a:off x="68573" y="198568"/>
            <a:ext cx="267066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Statement </a:t>
            </a:r>
            <a:endParaRPr lang="en-US" sz="14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 on a given pair of latitude and longitude by the user, align the camera axis of the satellite (X-axis of satellite body frame) towards the point on the Earth defined by the input latitude-longitude pair.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u="sng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rotation sequence to point the camera towards a specific point on the Earth. </a:t>
            </a:r>
          </a:p>
          <a:p>
            <a:pPr marL="228600" indent="-228600">
              <a:buAutoNum type="arabicPeriod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The initial orientation of the satellite in LEO is random.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scope / In process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logic for continuous attitude measurement and adjustments to account for perturbations.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logic to factor in data from attitude measurement sensors like star trackers and IMUs to determine the specific attitude of the satellite at any point in orbit.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1DD52-5534-73B2-23EA-D7CD73B4D268}"/>
              </a:ext>
            </a:extLst>
          </p:cNvPr>
          <p:cNvSpPr txBox="1"/>
          <p:nvPr/>
        </p:nvSpPr>
        <p:spPr>
          <a:xfrm>
            <a:off x="5165557" y="2368605"/>
            <a:ext cx="7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Pacific Palisades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2C734-52DA-2966-3E48-4A2A3C6A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37" y="160016"/>
            <a:ext cx="4501831" cy="5557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37D7-D727-2BF8-15C6-29080F8A1777}"/>
              </a:ext>
            </a:extLst>
          </p:cNvPr>
          <p:cNvSpPr txBox="1"/>
          <p:nvPr/>
        </p:nvSpPr>
        <p:spPr>
          <a:xfrm>
            <a:off x="9573021" y="2553271"/>
            <a:ext cx="7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Pacific Palisades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09DFB-63DA-6BB0-F59B-869766AE0363}"/>
              </a:ext>
            </a:extLst>
          </p:cNvPr>
          <p:cNvSpPr txBox="1"/>
          <p:nvPr/>
        </p:nvSpPr>
        <p:spPr>
          <a:xfrm>
            <a:off x="4924926" y="545432"/>
            <a:ext cx="4010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069C9-C0FC-5E2E-495A-E1C99B8AA2B5}"/>
              </a:ext>
            </a:extLst>
          </p:cNvPr>
          <p:cNvSpPr txBox="1"/>
          <p:nvPr/>
        </p:nvSpPr>
        <p:spPr>
          <a:xfrm>
            <a:off x="9616127" y="545432"/>
            <a:ext cx="4010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131E1-F0D3-D164-1E3E-DAFC3DDD85BC}"/>
              </a:ext>
            </a:extLst>
          </p:cNvPr>
          <p:cNvSpPr txBox="1"/>
          <p:nvPr/>
        </p:nvSpPr>
        <p:spPr>
          <a:xfrm>
            <a:off x="10626780" y="1066800"/>
            <a:ext cx="401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FF0EE-2797-951E-C0BA-4FF675F34132}"/>
              </a:ext>
            </a:extLst>
          </p:cNvPr>
          <p:cNvSpPr txBox="1"/>
          <p:nvPr/>
        </p:nvSpPr>
        <p:spPr>
          <a:xfrm>
            <a:off x="11204296" y="1405354"/>
            <a:ext cx="401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A969B-BDD0-25B9-36C8-78A102336598}"/>
              </a:ext>
            </a:extLst>
          </p:cNvPr>
          <p:cNvSpPr txBox="1"/>
          <p:nvPr/>
        </p:nvSpPr>
        <p:spPr>
          <a:xfrm>
            <a:off x="2840472" y="5927558"/>
            <a:ext cx="910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Point the X-axis of the satellite towards the Pacific Palisades located in the state of California in the US. Co-ordinates for the target location are 34.0467° N, 118.5464° W (Latitude 34.0467; Longitude -118.5464) </a:t>
            </a:r>
          </a:p>
        </p:txBody>
      </p:sp>
    </p:spTree>
    <p:extLst>
      <p:ext uri="{BB962C8B-B14F-4D97-AF65-F5344CB8AC3E}">
        <p14:creationId xmlns:p14="http://schemas.microsoft.com/office/powerpoint/2010/main" val="422484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C352-2234-ED07-B3F9-52134FC4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0741-6CEE-C912-C37D-3ED9395F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70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Entire rotation sequence applied + summary of the Python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5C072-28F4-5D05-28F0-CDD03E0E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20" y="806394"/>
            <a:ext cx="6686652" cy="6051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51CA0-CF1F-E2DB-3CF2-76890FBC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889" y="1891332"/>
            <a:ext cx="6524742" cy="698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CB766-45FE-ACC4-CF57-01560F312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947" y="2603500"/>
            <a:ext cx="7259053" cy="912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A20873-874F-7B1E-2715-618BE8098AB2}"/>
              </a:ext>
            </a:extLst>
          </p:cNvPr>
          <p:cNvSpPr txBox="1"/>
          <p:nvPr/>
        </p:nvSpPr>
        <p:spPr>
          <a:xfrm>
            <a:off x="6758172" y="3707435"/>
            <a:ext cx="5153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 of the algorithm</a:t>
            </a:r>
          </a:p>
          <a:p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1: azim_rotation_of_Xscb: 14.88 (rotate about Zecef)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2: elev_rotation_of_Xscb: -62.36 (rotate about Yecef)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3: polar_Zscb_for_rotation_about_Xecef: -100.31 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(rotate about Xecef)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A: Xscb_R_rotation_angle_about_Yscb_R: 34.04 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(rotate about Yecef)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B: Xscb_R_rotation_angle_about_Zscb_R: 61.45 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(rotate about Zecef)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8CF4D-63E4-7B19-1A35-56D7D63350E1}"/>
              </a:ext>
            </a:extLst>
          </p:cNvPr>
          <p:cNvSpPr txBox="1"/>
          <p:nvPr/>
        </p:nvSpPr>
        <p:spPr>
          <a:xfrm>
            <a:off x="8891336" y="1853592"/>
            <a:ext cx="2149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 of the algorithm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3A11B-5C96-BF3E-9B6C-EE19ED33BAB3}"/>
              </a:ext>
            </a:extLst>
          </p:cNvPr>
          <p:cNvSpPr txBox="1"/>
          <p:nvPr/>
        </p:nvSpPr>
        <p:spPr>
          <a:xfrm>
            <a:off x="2340024" y="994838"/>
            <a:ext cx="2296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 of the algorithm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C6757-9B43-1F7B-955A-E13BBDE2C4AA}"/>
              </a:ext>
            </a:extLst>
          </p:cNvPr>
          <p:cNvSpPr txBox="1"/>
          <p:nvPr/>
        </p:nvSpPr>
        <p:spPr>
          <a:xfrm>
            <a:off x="4932948" y="768056"/>
            <a:ext cx="6978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Python code takes user defined latitude and longitude values as input and generate a rotation sequence to point the instrument (i.e. camera) axis of the satellite towards the location defined by the input latitude longitude values.</a:t>
            </a:r>
          </a:p>
        </p:txBody>
      </p:sp>
    </p:spTree>
    <p:extLst>
      <p:ext uri="{BB962C8B-B14F-4D97-AF65-F5344CB8AC3E}">
        <p14:creationId xmlns:p14="http://schemas.microsoft.com/office/powerpoint/2010/main" val="424168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2038-4858-8330-E7FC-F9A33272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315912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are maneuvers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B41A-8A17-1C1F-1B7C-0DC2946DA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808"/>
            <a:ext cx="5257800" cy="5357156"/>
          </a:xfrm>
        </p:spPr>
        <p:txBody>
          <a:bodyPr>
            <a:normAutofit/>
          </a:bodyPr>
          <a:lstStyle/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Maintaining Orbit and Altitude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to keep the satellite at a desired altitude and speed, ensuring consistent data collection.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Maintaining a consistent ground track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For polar-orbiting satellites like Landsat, these maneuvers keep the satellite’s ground track and timing of its equatorial crossings consistent over time.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Counteracting Orbital Perturbations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The gravitational forces of the Sun and Moon, along with factors like solar radiation pressure and the weak effects of Earth’s non-uniform gravity, can alter a satellite’s orbit, requiring adjustments to stay on course.</a:t>
            </a:r>
          </a:p>
          <a:p>
            <a:pPr algn="just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04456E-9D1F-AA3E-C147-9FE203DB9C6B}"/>
              </a:ext>
            </a:extLst>
          </p:cNvPr>
          <p:cNvSpPr txBox="1">
            <a:spLocks/>
          </p:cNvSpPr>
          <p:nvPr/>
        </p:nvSpPr>
        <p:spPr>
          <a:xfrm>
            <a:off x="6096000" y="819808"/>
            <a:ext cx="5257800" cy="535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Drag make-up (DMU) or Delta-Velocity (Delta-V) maneuvers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To increase the satellites orbital velocity to raise its altitude, counteracting the effects of atmospheric drag that would otherwise lower the orbit time.</a:t>
            </a:r>
          </a:p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Inclination Adjustment (IAM) or Delta-Inclination (Delta-I) maneuvers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These burns are performed to adjust the angle of orbit relative to the Earth’s equator, which is necessary for maintaining a consistent ground track for land-observing satellites and for managing the change in inclination caused by gravitational forces from the Sun and Moon.</a:t>
            </a:r>
          </a:p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Station-Keeping maneuvers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These are small adjustments to the satellite's orbit and position to counteract gradual orbital perturbations caused by the gravitational pull of the Moon and the Sun.</a:t>
            </a:r>
          </a:p>
          <a:p>
            <a:pPr algn="just"/>
            <a:r>
              <a:rPr lang="en-US" sz="14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Longitudinal Shift Maneuvers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These maneuvers change the satellite’s sub-satellite point on the Earth’s equator, often by adjusting the satellite’s orbital period to match the Earth’s rotation for geostationary or geosynchronous orbits.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BABC7A-207E-EA01-8742-75B2BD7B3470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2578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Types of maneuvers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7725216-D454-8166-8BAB-3568077C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00FFFF"/>
                </a:highlight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45074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D9D7-5021-4985-B0FF-0741E5ED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ED15-19DF-E2A1-6C8C-95760670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of the ADCS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0EA7-82F6-25F6-35F2-E28138A2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Performance of the algorithm – metrics for delta between actual results &amp; expected results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8C27F3A-F700-B9B9-9E53-2AEEA475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00FFFF"/>
                </a:highlight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61882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83DB-1E2A-23F7-53D4-08146476F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D68F-23CE-6253-FCBD-EC3F6964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Autonomous capabilities for ADCS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6E0BB-8075-AB6F-2806-217C44D8F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 for State Estimation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for Guidance &amp; Control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BF112EE-F99C-CE4E-A898-4C032D87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00FFFF"/>
                </a:highlight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3674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6978-FA2D-E327-DBE5-2A6A3ECE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Earth Model with ECEF reference frame and a vector pointing towards the target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E3F17A-D073-7185-C5E2-2F41B2F2E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47" y="819807"/>
            <a:ext cx="4598750" cy="3551667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FA6F373A-9015-BCF2-A8AD-483C9FD1A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4989" y="819808"/>
            <a:ext cx="3782088" cy="34554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F7FA50-5D0D-C600-C702-4D3EBE125A40}"/>
              </a:ext>
            </a:extLst>
          </p:cNvPr>
          <p:cNvSpPr txBox="1"/>
          <p:nvPr/>
        </p:nvSpPr>
        <p:spPr>
          <a:xfrm>
            <a:off x="753980" y="4419603"/>
            <a:ext cx="5943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purpose of this step is to determine the point in LEO where the origin of the satellite body-reference frame needs to be.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vector is plotted by using the cartesian co-ordinates derived from the following parameters: </a:t>
            </a:r>
          </a:p>
          <a:p>
            <a:pPr algn="just"/>
            <a:r>
              <a:rPr lang="en-US" dirty="0"/>
              <a:t>Length = radius of LEO; Azimuthal angle = Longitude; Elevation = Latitude (Python function on the right)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9C6A295-851B-2A2C-241B-77AFFDBC24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7579" y="4419603"/>
            <a:ext cx="5467344" cy="19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3EF7-2EBD-17B3-478A-177606F6B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6CEB-4A85-2930-0307-D2E7A76D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Randomly oriented satellite body frame at the specific LEO point as origin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CE8FAF-2711-C2CA-7A2B-2375BBFD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8555" y="819808"/>
            <a:ext cx="3797278" cy="3335097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0DE2231B-9C31-1A31-09B6-B20D87B2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82136" y="819809"/>
            <a:ext cx="3797278" cy="3335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0BE6E0-4563-4840-CBEE-1B372126099E}"/>
              </a:ext>
            </a:extLst>
          </p:cNvPr>
          <p:cNvSpPr txBox="1"/>
          <p:nvPr/>
        </p:nvSpPr>
        <p:spPr>
          <a:xfrm>
            <a:off x="753980" y="4419603"/>
            <a:ext cx="5943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purpose of this step is to visualize a randomly oriented satellite in LEO. SCB stands for Spacecraft Body.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 decision to choose a random orientation is made because we need the algorithm to work on the entire space of possible satellite orientations.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 option to apply specific rotations is commented out but can be used to test out user-specified rotation sequences.</a:t>
            </a:r>
          </a:p>
          <a:p>
            <a:pPr algn="just"/>
            <a:endParaRPr lang="en-US" sz="1600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DD7E1E-1BBC-B6CC-A982-12D1BA16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36589" y="891997"/>
            <a:ext cx="4684412" cy="3888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CF614-78B2-3C29-B496-8A6E2EE76CC7}"/>
              </a:ext>
            </a:extLst>
          </p:cNvPr>
          <p:cNvSpPr txBox="1"/>
          <p:nvPr/>
        </p:nvSpPr>
        <p:spPr>
          <a:xfrm>
            <a:off x="1715111" y="77658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6BAE1-5200-85E4-B609-67510833A183}"/>
              </a:ext>
            </a:extLst>
          </p:cNvPr>
          <p:cNvSpPr txBox="1"/>
          <p:nvPr/>
        </p:nvSpPr>
        <p:spPr>
          <a:xfrm>
            <a:off x="5589798" y="77658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ED5BA-A3FF-F67B-8E51-401CB5561663}"/>
              </a:ext>
            </a:extLst>
          </p:cNvPr>
          <p:cNvSpPr txBox="1"/>
          <p:nvPr/>
        </p:nvSpPr>
        <p:spPr>
          <a:xfrm>
            <a:off x="7138737" y="4924926"/>
            <a:ext cx="47885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>
                <a:highlight>
                  <a:srgbClr val="FFFF00"/>
                </a:highlight>
              </a:rPr>
              <a:t>Note</a:t>
            </a:r>
            <a:r>
              <a:rPr lang="en-US" sz="1400" dirty="0"/>
              <a:t>: The ‘from_euler’ function is available in Python for directly applying a rotation sequence but not used since we are building the logic for Euler angle calculations from scratch.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5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A408-85F5-52A6-14D8-C58F6E3A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6FF-6D5C-5E11-F888-2987309A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copy of the ECEF reference frame at SCB origin in LEO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5CF7-9379-04D1-C1B4-F9043B92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480" y="754386"/>
            <a:ext cx="5147961" cy="452138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CCF20-C956-CD7C-1F1F-D7613B8A6922}"/>
              </a:ext>
            </a:extLst>
          </p:cNvPr>
          <p:cNvSpPr txBox="1"/>
          <p:nvPr/>
        </p:nvSpPr>
        <p:spPr>
          <a:xfrm>
            <a:off x="5793656" y="964186"/>
            <a:ext cx="60438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To determine the rotation sequence for the SCB reference frame, I followed the approach of first measuring its orientation with respect to the ECEF reference frame.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 purpose for this alignment is that when the SCB reference frame aligns with the ECEF reference frame, the problem is then reduced to aligning rotations to SCB that are a function of the latitude and longitude data available to us.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6391398-BD7A-C171-7081-A09876F9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4481" y="5276376"/>
            <a:ext cx="8754777" cy="13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6198B-F80A-3349-884B-F12717A3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4B6-502D-9C5F-3322-CC2C5B01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1: Rotate about Zecef axis by the azimuthal angle of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Xscb</a:t>
            </a:r>
            <a:b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29D88-42C7-2AC6-E529-FE353DAB0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156" y="819808"/>
            <a:ext cx="3501129" cy="3074993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6A3B0570-8678-6BDC-B44C-FE37285D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8142" y="747053"/>
            <a:ext cx="3666710" cy="3335096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E07541D8-CF45-5135-B579-A2E1D7ED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48872" y="768828"/>
            <a:ext cx="5262918" cy="3242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A100EA-716A-3A32-F100-F1D849084077}"/>
              </a:ext>
            </a:extLst>
          </p:cNvPr>
          <p:cNvSpPr txBox="1"/>
          <p:nvPr/>
        </p:nvSpPr>
        <p:spPr>
          <a:xfrm>
            <a:off x="1542226" y="684894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7703A-D7D5-50BD-4547-3F1767561A31}"/>
              </a:ext>
            </a:extLst>
          </p:cNvPr>
          <p:cNvSpPr txBox="1"/>
          <p:nvPr/>
        </p:nvSpPr>
        <p:spPr>
          <a:xfrm>
            <a:off x="4947442" y="653412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7E62485-DCA9-B949-3438-0BEEF8422E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80956" y="4072834"/>
            <a:ext cx="4893949" cy="2643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4141D3-5C28-66F8-0387-5963EE968E6A}"/>
              </a:ext>
            </a:extLst>
          </p:cNvPr>
          <p:cNvSpPr txBox="1"/>
          <p:nvPr/>
        </p:nvSpPr>
        <p:spPr>
          <a:xfrm>
            <a:off x="296779" y="4072834"/>
            <a:ext cx="6464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we rotate the SCB reference frame about Zecef by the azimuthal angle of the </a:t>
            </a:r>
            <a:r>
              <a:rPr lang="en-US" sz="1400" dirty="0" err="1"/>
              <a:t>Xscb</a:t>
            </a:r>
            <a:r>
              <a:rPr lang="en-US" sz="1400" dirty="0"/>
              <a:t> axis. This is the first step towards aligning SCB with ECEF.</a:t>
            </a:r>
          </a:p>
          <a:p>
            <a:endParaRPr lang="en-US" sz="1400" dirty="0"/>
          </a:p>
          <a:p>
            <a:r>
              <a:rPr lang="en-US" sz="1400" dirty="0"/>
              <a:t>The rotation angle (‘</a:t>
            </a:r>
            <a:r>
              <a:rPr lang="en-US" sz="1400" dirty="0" err="1"/>
              <a:t>azim_rotation_of_Xscb</a:t>
            </a:r>
            <a:r>
              <a:rPr lang="en-US" sz="1400" dirty="0"/>
              <a:t>’ in the code) depends on where the satellite is located in the available 8 spaces. This is handled by the if…</a:t>
            </a:r>
            <a:r>
              <a:rPr lang="en-US" sz="1400" dirty="0" err="1"/>
              <a:t>elif</a:t>
            </a:r>
            <a:r>
              <a:rPr lang="en-US" sz="1400" dirty="0"/>
              <a:t> loop in the code.</a:t>
            </a:r>
          </a:p>
          <a:p>
            <a:endParaRPr lang="en-US" sz="1400" dirty="0"/>
          </a:p>
          <a:p>
            <a:r>
              <a:rPr lang="en-US" sz="1400" dirty="0"/>
              <a:t>The original reference frame is denoted by ‘…’, and the rotated reference frame is denoted by solid line with labels ‘…_</a:t>
            </a:r>
            <a:r>
              <a:rPr lang="en-US" sz="1400" dirty="0" err="1"/>
              <a:t>Zrot</a:t>
            </a:r>
            <a:r>
              <a:rPr lang="en-US" sz="1400" dirty="0"/>
              <a:t>’. e.g. Here we rotated </a:t>
            </a:r>
            <a:r>
              <a:rPr lang="en-US" sz="1400" dirty="0" err="1"/>
              <a:t>Xscb</a:t>
            </a:r>
            <a:r>
              <a:rPr lang="en-US" sz="1400" dirty="0"/>
              <a:t> by ~146 degrees to get to </a:t>
            </a:r>
            <a:r>
              <a:rPr lang="en-US" sz="1400" dirty="0" err="1"/>
              <a:t>Xscb_Zrot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51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306F3-D5BD-AD5E-00E1-8FCF0F22A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5AEE-8082-88F4-F28E-D0673308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2: Rotate about Yecef axis by the elevation angle of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Xscb</a:t>
            </a:r>
            <a:b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278966-4462-A333-BEBF-2105759A1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156" y="795745"/>
            <a:ext cx="3610911" cy="3171413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D13F2C6-9893-B7B8-DAD5-25BA8528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504" y="719034"/>
            <a:ext cx="3275243" cy="3405308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35AA0459-A98F-D2FF-0A38-4FF83133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583" y="4107249"/>
            <a:ext cx="6439163" cy="2750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E8530-F05D-7582-C3E7-DDD043059E14}"/>
              </a:ext>
            </a:extLst>
          </p:cNvPr>
          <p:cNvSpPr txBox="1"/>
          <p:nvPr/>
        </p:nvSpPr>
        <p:spPr>
          <a:xfrm>
            <a:off x="1452114" y="66173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31C40-A8E2-BC98-AB0D-2FDD95E7D57C}"/>
              </a:ext>
            </a:extLst>
          </p:cNvPr>
          <p:cNvSpPr txBox="1"/>
          <p:nvPr/>
        </p:nvSpPr>
        <p:spPr>
          <a:xfrm>
            <a:off x="4872844" y="670589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FB912-C688-D1A1-1592-A26BCC91DC95}"/>
              </a:ext>
            </a:extLst>
          </p:cNvPr>
          <p:cNvSpPr txBox="1"/>
          <p:nvPr/>
        </p:nvSpPr>
        <p:spPr>
          <a:xfrm>
            <a:off x="6739090" y="714437"/>
            <a:ext cx="51707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Here we rotate the SCB reference frame about Yecef by the elevation angle of the </a:t>
            </a:r>
            <a:r>
              <a:rPr lang="en-US" sz="1600" dirty="0" err="1"/>
              <a:t>Xscb</a:t>
            </a:r>
            <a:r>
              <a:rPr lang="en-US" sz="1600" dirty="0"/>
              <a:t> axis. This is the second step towards aligning SCB with ECEF. The direction cosine matrix is defined by the ‘</a:t>
            </a:r>
            <a:r>
              <a:rPr lang="en-US" sz="1600" dirty="0" err="1"/>
              <a:t>dcm_rotation_abt_Yscb</a:t>
            </a:r>
            <a:r>
              <a:rPr lang="en-US" sz="1600" dirty="0"/>
              <a:t>’ variable.</a:t>
            </a:r>
          </a:p>
          <a:p>
            <a:endParaRPr lang="en-US" sz="1600" dirty="0"/>
          </a:p>
          <a:p>
            <a:r>
              <a:rPr lang="en-US" sz="1600" dirty="0"/>
              <a:t>The rotation angle (‘</a:t>
            </a:r>
            <a:r>
              <a:rPr lang="en-US" sz="1600" dirty="0" err="1"/>
              <a:t>elev_rotation_of_Xscb</a:t>
            </a:r>
            <a:r>
              <a:rPr lang="en-US" sz="1600" dirty="0"/>
              <a:t>’ in the code) is the elevation angle of </a:t>
            </a:r>
            <a:r>
              <a:rPr lang="en-US" sz="1600" dirty="0" err="1"/>
              <a:t>Xscb</a:t>
            </a:r>
            <a:r>
              <a:rPr lang="en-US" sz="1600" dirty="0"/>
              <a:t>. By rotating </a:t>
            </a:r>
            <a:r>
              <a:rPr lang="en-US" sz="1600" dirty="0" err="1"/>
              <a:t>Xscb</a:t>
            </a:r>
            <a:r>
              <a:rPr lang="en-US" sz="1600" dirty="0"/>
              <a:t> by this angle we are now placing it in the </a:t>
            </a:r>
            <a:r>
              <a:rPr lang="en-US" sz="1600" dirty="0" err="1"/>
              <a:t>Xyecef</a:t>
            </a:r>
            <a:r>
              <a:rPr lang="en-US" sz="1600" dirty="0"/>
              <a:t> plane. This with the 1</a:t>
            </a:r>
            <a:r>
              <a:rPr lang="en-US" sz="1600" baseline="30000" dirty="0"/>
              <a:t>st</a:t>
            </a:r>
            <a:r>
              <a:rPr lang="en-US" sz="1600" dirty="0"/>
              <a:t> rotation aligns </a:t>
            </a:r>
            <a:r>
              <a:rPr lang="en-US" sz="1600" dirty="0" err="1"/>
              <a:t>Xscb</a:t>
            </a:r>
            <a:r>
              <a:rPr lang="en-US" sz="1600" dirty="0"/>
              <a:t> with Xecef.</a:t>
            </a:r>
          </a:p>
          <a:p>
            <a:endParaRPr lang="en-US" sz="1600" dirty="0"/>
          </a:p>
          <a:p>
            <a:r>
              <a:rPr lang="en-US" sz="1600" dirty="0"/>
              <a:t>The original reference frame is denoted by ‘…’, and the rotated reference frame is denoted by ‘-.-.-’ with labels ‘…_</a:t>
            </a:r>
            <a:r>
              <a:rPr lang="en-US" sz="1600" dirty="0" err="1"/>
              <a:t>Yrot</a:t>
            </a:r>
            <a:r>
              <a:rPr lang="en-US" sz="1600" dirty="0"/>
              <a:t>’. e.g. Here we rotated </a:t>
            </a:r>
            <a:r>
              <a:rPr lang="en-US" sz="1600" dirty="0" err="1"/>
              <a:t>Xscb</a:t>
            </a:r>
            <a:r>
              <a:rPr lang="en-US" sz="1600" dirty="0"/>
              <a:t> by ~74 degrees to get to </a:t>
            </a:r>
            <a:r>
              <a:rPr lang="en-US" sz="1600" dirty="0" err="1"/>
              <a:t>Xscb_Yrot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FF79-5102-ECD0-CA61-19E0A2F560DA}"/>
              </a:ext>
            </a:extLst>
          </p:cNvPr>
          <p:cNvSpPr txBox="1"/>
          <p:nvPr/>
        </p:nvSpPr>
        <p:spPr>
          <a:xfrm>
            <a:off x="6761746" y="5767137"/>
            <a:ext cx="494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is a different example from the previous slide as code needs to be executed multiple times for screenshots, each run starts with a randomly oriented SCB. 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RefFrame_Zrot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shown to avoid congestion.</a:t>
            </a:r>
          </a:p>
        </p:txBody>
      </p:sp>
    </p:spTree>
    <p:extLst>
      <p:ext uri="{BB962C8B-B14F-4D97-AF65-F5344CB8AC3E}">
        <p14:creationId xmlns:p14="http://schemas.microsoft.com/office/powerpoint/2010/main" val="343093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0C7F-904B-40B2-D309-A8D2C54DE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0152-46FD-567F-8F5E-BE98A6AA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3: Rotate about Xecef axis by the angle between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Zscb_Yrot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Zecef</a:t>
            </a:r>
            <a:b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4C071F-9EE9-5675-57BD-CE767D27B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114" y="795745"/>
            <a:ext cx="3610911" cy="3171413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FA89A54-A367-5952-D958-91F6B38A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4420" y="1010743"/>
            <a:ext cx="3275243" cy="282189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9EF9D83F-78ED-CFFC-9251-32879701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45704" y="698663"/>
            <a:ext cx="5407793" cy="5794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92F2A-FF5D-95DF-D76B-2A72F1AB24E3}"/>
              </a:ext>
            </a:extLst>
          </p:cNvPr>
          <p:cNvSpPr txBox="1"/>
          <p:nvPr/>
        </p:nvSpPr>
        <p:spPr>
          <a:xfrm>
            <a:off x="1452114" y="66173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18EEA-C9B1-C947-C582-FF23D2B0B7AD}"/>
              </a:ext>
            </a:extLst>
          </p:cNvPr>
          <p:cNvSpPr txBox="1"/>
          <p:nvPr/>
        </p:nvSpPr>
        <p:spPr>
          <a:xfrm>
            <a:off x="4872844" y="670589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B0256-FD3C-D91C-B56B-7C62C743E182}"/>
              </a:ext>
            </a:extLst>
          </p:cNvPr>
          <p:cNvSpPr txBox="1"/>
          <p:nvPr/>
        </p:nvSpPr>
        <p:spPr>
          <a:xfrm>
            <a:off x="200526" y="3967158"/>
            <a:ext cx="6529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Finally, we rotate SCB about the Xecef axis and this completes the rotation sequence required to align the SCB reference frame with the ECEF reference frame.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python code is set up to calculate ‘polar_Zscb_for_rotation_about_Xecef’, which is the angle of rotation between 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Zscb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Zecef. The angle of rotation is dependent upon 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Zscb_Yrot’s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alignment in space and is handled with the ‘if…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elif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code snippet.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‘_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Xrot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is the SCB reference frame that has undergone 3 rotations from its initial random rotation and is now aligned with the ECEF reference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2A6E5-5A43-19FC-048E-C6DA29D203D6}"/>
              </a:ext>
            </a:extLst>
          </p:cNvPr>
          <p:cNvSpPr txBox="1"/>
          <p:nvPr/>
        </p:nvSpPr>
        <p:spPr>
          <a:xfrm>
            <a:off x="252108" y="6115234"/>
            <a:ext cx="4940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is a different example from the previous slide as code needs to be executed multiple times for screenshots, each run starts with a randomly oriented SCB.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RefFrame_Yrot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shown to avoid congestion.</a:t>
            </a:r>
          </a:p>
        </p:txBody>
      </p:sp>
    </p:spTree>
    <p:extLst>
      <p:ext uri="{BB962C8B-B14F-4D97-AF65-F5344CB8AC3E}">
        <p14:creationId xmlns:p14="http://schemas.microsoft.com/office/powerpoint/2010/main" val="295924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60031-70B9-440A-7C84-237369B53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1239-3756-CB19-17BD-5C4CA037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A: Rotate the ‘_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Xrot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reference frame about Yecef axis by the Latitude</a:t>
            </a:r>
            <a:b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5A9643-D7C6-E7D1-86FB-2DC208232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156" y="661731"/>
            <a:ext cx="3717697" cy="3355077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CECB10B3-0A00-BCF7-27D7-071166A0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504" y="830665"/>
            <a:ext cx="3275243" cy="3182045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56ADB5A1-D9B0-62EF-C25A-16B17ED84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2583" y="4048969"/>
            <a:ext cx="6439163" cy="2712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6B112-F3EA-DA48-6DBA-2D9BC753A9F1}"/>
              </a:ext>
            </a:extLst>
          </p:cNvPr>
          <p:cNvSpPr txBox="1"/>
          <p:nvPr/>
        </p:nvSpPr>
        <p:spPr>
          <a:xfrm>
            <a:off x="1452114" y="66173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0CAE1-36F0-6F5E-BF25-3752590A3992}"/>
              </a:ext>
            </a:extLst>
          </p:cNvPr>
          <p:cNvSpPr txBox="1"/>
          <p:nvPr/>
        </p:nvSpPr>
        <p:spPr>
          <a:xfrm>
            <a:off x="4872844" y="670589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588D6-6C8E-6E00-B9EA-CE3176EBB161}"/>
              </a:ext>
            </a:extLst>
          </p:cNvPr>
          <p:cNvSpPr txBox="1"/>
          <p:nvPr/>
        </p:nvSpPr>
        <p:spPr>
          <a:xfrm>
            <a:off x="6739090" y="714437"/>
            <a:ext cx="5170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After aligning the satellite body frame with the ECEF reference frame, we implement 2 more rotations to align the instrument (the </a:t>
            </a:r>
            <a:r>
              <a:rPr lang="en-US" sz="1600" dirty="0" err="1"/>
              <a:t>Xscb_rotA</a:t>
            </a:r>
            <a:r>
              <a:rPr lang="en-US" sz="1600" dirty="0"/>
              <a:t> axis in our case) towards the target location on Earth.</a:t>
            </a:r>
          </a:p>
          <a:p>
            <a:endParaRPr lang="en-US" sz="1600" dirty="0"/>
          </a:p>
          <a:p>
            <a:r>
              <a:rPr lang="en-US" sz="1600" dirty="0"/>
              <a:t>This is done by using the latitude and longitude data.</a:t>
            </a:r>
          </a:p>
          <a:p>
            <a:r>
              <a:rPr lang="en-US" sz="1600" dirty="0"/>
              <a:t>Step A will be a rotation about the Yecef axis by the latitude (34.0467 degrees in the Pacific Palisades example).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560C6-B85D-B1B8-5603-4E94C5BC5F6D}"/>
              </a:ext>
            </a:extLst>
          </p:cNvPr>
          <p:cNvSpPr txBox="1"/>
          <p:nvPr/>
        </p:nvSpPr>
        <p:spPr>
          <a:xfrm>
            <a:off x="6761746" y="5767137"/>
            <a:ext cx="494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is a different example from the previous slide as code needs to be executed multiple times for screenshots, each run starts with a randomly oriented SCB. 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RefFrame_Xrot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shown to avoid congestion.</a:t>
            </a:r>
          </a:p>
        </p:txBody>
      </p:sp>
    </p:spTree>
    <p:extLst>
      <p:ext uri="{BB962C8B-B14F-4D97-AF65-F5344CB8AC3E}">
        <p14:creationId xmlns:p14="http://schemas.microsoft.com/office/powerpoint/2010/main" val="92009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228D-BCCD-A1E9-859C-61C04045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2B2-DABC-C865-2DEF-A0E30186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468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B: Rotate the ‘_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rotA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reference frame about Zecef axis.</a:t>
            </a:r>
            <a:b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8ED05B-14F7-6E28-D1B0-A0869ECAF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156" y="661731"/>
            <a:ext cx="3717697" cy="3355077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90C6E4A-A117-E8A6-8749-845FE12AAC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863" y="712065"/>
            <a:ext cx="3373313" cy="3300646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53ECC83B-E70A-98E7-6697-1EC163AF62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6661" y="4019180"/>
            <a:ext cx="6617276" cy="2740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C35D0-D725-700C-28EB-2D241C7B9A5D}"/>
              </a:ext>
            </a:extLst>
          </p:cNvPr>
          <p:cNvSpPr txBox="1"/>
          <p:nvPr/>
        </p:nvSpPr>
        <p:spPr>
          <a:xfrm>
            <a:off x="1452114" y="661731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C1BDE-9936-AB34-DDC0-3B0FE3690BA1}"/>
              </a:ext>
            </a:extLst>
          </p:cNvPr>
          <p:cNvSpPr txBox="1"/>
          <p:nvPr/>
        </p:nvSpPr>
        <p:spPr>
          <a:xfrm>
            <a:off x="4872844" y="670589"/>
            <a:ext cx="640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C7201-700A-960F-EAFF-E3F25CE155C5}"/>
              </a:ext>
            </a:extLst>
          </p:cNvPr>
          <p:cNvSpPr txBox="1"/>
          <p:nvPr/>
        </p:nvSpPr>
        <p:spPr>
          <a:xfrm>
            <a:off x="6739090" y="714437"/>
            <a:ext cx="5170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final step in the entire rotation sequence aligns the camera axis towards the exact latitude and longitude point on the Earths surface.</a:t>
            </a:r>
          </a:p>
          <a:p>
            <a:endParaRPr lang="en-US" sz="1600" dirty="0"/>
          </a:p>
          <a:p>
            <a:r>
              <a:rPr lang="en-US" sz="1600" dirty="0"/>
              <a:t>This rotation is achieved by rotating the ‘_</a:t>
            </a:r>
            <a:r>
              <a:rPr lang="en-US" sz="1600" dirty="0" err="1"/>
              <a:t>rotA</a:t>
            </a:r>
            <a:r>
              <a:rPr lang="en-US" sz="1600" dirty="0"/>
              <a:t>’ reference frame about the Zecef axis by an angle ‘longitude + 180’. The extra 180 degrees ensure that the camera is pointed towards the Earth.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02736-E503-0CF9-F3F5-32D336CD593E}"/>
              </a:ext>
            </a:extLst>
          </p:cNvPr>
          <p:cNvSpPr txBox="1"/>
          <p:nvPr/>
        </p:nvSpPr>
        <p:spPr>
          <a:xfrm>
            <a:off x="6761746" y="5767137"/>
            <a:ext cx="494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is a different example from the previous slide as code needs to be executed multiple times for screenshots, each run starts with a randomly oriented SCB. 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RefFrame_rotA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shown to avoid congestion.</a:t>
            </a:r>
          </a:p>
        </p:txBody>
      </p:sp>
    </p:spTree>
    <p:extLst>
      <p:ext uri="{BB962C8B-B14F-4D97-AF65-F5344CB8AC3E}">
        <p14:creationId xmlns:p14="http://schemas.microsoft.com/office/powerpoint/2010/main" val="336726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2715</TotalTime>
  <Words>1669</Words>
  <Application>Microsoft Macintosh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Verdana</vt:lpstr>
      <vt:lpstr>Office Theme</vt:lpstr>
      <vt:lpstr>PowerPoint Presentation</vt:lpstr>
      <vt:lpstr>Earth Model with ECEF reference frame and a vector pointing towards the target</vt:lpstr>
      <vt:lpstr>Randomly oriented satellite body frame at the specific LEO point as origin</vt:lpstr>
      <vt:lpstr>A copy of the ECEF reference frame at SCB origin in LEO</vt:lpstr>
      <vt:lpstr>Step 1: Rotate about Zecef axis by the azimuthal angle of Xscb </vt:lpstr>
      <vt:lpstr>Step 2: Rotate about Yecef axis by the elevation angle of Xscb </vt:lpstr>
      <vt:lpstr>Step 3: Rotate about Xecef axis by the angle between Zscb_Yrot and Zecef </vt:lpstr>
      <vt:lpstr>Step A: Rotate the ‘_Xrot’ reference frame about Yecef axis by the Latitude </vt:lpstr>
      <vt:lpstr>Step B: Rotate the ‘_rotA’ reference frame about Zecef axis. </vt:lpstr>
      <vt:lpstr>Entire rotation sequence applied + summary of the Python code</vt:lpstr>
      <vt:lpstr>Why are maneuvers performed</vt:lpstr>
      <vt:lpstr>Design of the ADCS algorithm</vt:lpstr>
      <vt:lpstr>Autonomous capabilities for ADCS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Patil</dc:creator>
  <cp:lastModifiedBy>Siddharth Patil</cp:lastModifiedBy>
  <cp:revision>265</cp:revision>
  <dcterms:created xsi:type="dcterms:W3CDTF">2025-08-28T12:33:04Z</dcterms:created>
  <dcterms:modified xsi:type="dcterms:W3CDTF">2025-09-29T08:52:41Z</dcterms:modified>
</cp:coreProperties>
</file>